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448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27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88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55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49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170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86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762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71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15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40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A5647-B5FD-4F02-9CF2-D70EA071BBE1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91C90-FC58-4E85-888B-AF811099B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2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9037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Тема 1. ОБЩИЕ </a:t>
            </a:r>
            <a:r>
              <a:rPr lang="ru-RU" sz="4400" b="1" dirty="0"/>
              <a:t>ПОЛОЖЕНИЯ ЗЕМЕЛЬНОГО ПРАВА</a:t>
            </a:r>
            <a:br>
              <a:rPr lang="ru-RU" sz="4400" b="1" dirty="0"/>
            </a:b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1866900"/>
            <a:ext cx="9931400" cy="4191000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Земельное право как отрасль российского права</a:t>
            </a:r>
            <a:endParaRPr lang="ru-RU" sz="4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Система земельного права</a:t>
            </a:r>
            <a:endParaRPr lang="ru-RU" sz="4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Принципы земельного права</a:t>
            </a:r>
            <a:endParaRPr lang="ru-RU" sz="4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6267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228600" lvl="0" algn="ctr">
              <a:lnSpc>
                <a:spcPct val="107000"/>
              </a:lnSpc>
              <a:spcBef>
                <a:spcPts val="1000"/>
              </a:spcBef>
            </a:pPr>
            <a:r>
              <a:rPr lang="ru-RU" sz="40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права в системе правовых норм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sz="4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выступают исходными началами правового регулирования, обеспечивающими согласованность и эффективность системы правовых норм;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непосредственно регулируют поведение участников общественных отношений при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пробельности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противоречивости системы правовых норм;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должны учитываться при правотворческой деятельности.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61786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Правовые принципы делятся на: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dirty="0" smtClean="0"/>
              <a:t>Общеправовые</a:t>
            </a:r>
          </a:p>
          <a:p>
            <a:r>
              <a:rPr lang="ru-RU" sz="4800" dirty="0" smtClean="0"/>
              <a:t>Межотраслевые</a:t>
            </a:r>
          </a:p>
          <a:p>
            <a:r>
              <a:rPr lang="ru-RU" sz="4800" dirty="0" smtClean="0"/>
              <a:t>отраслевые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003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Отраслевые принципы земельного права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lnSpc>
                <a:spcPct val="107000"/>
              </a:lnSpc>
              <a:spcAft>
                <a:spcPts val="0"/>
              </a:spcAft>
              <a:buAutoNum type="arabicParenR"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Учет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значения земли как основы жизни и деятельности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человека</a:t>
            </a:r>
          </a:p>
          <a:p>
            <a:pPr marL="514350" indent="-514350" algn="just">
              <a:lnSpc>
                <a:spcPct val="107000"/>
              </a:lnSpc>
              <a:spcAft>
                <a:spcPts val="0"/>
              </a:spcAft>
              <a:buAutoNum type="arabicParenR"/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охраны земли как важнейшего компонента окружающей среды и средства производства в сельском хозяйстве и лесном хозяйстве перед использованием земли в качестве недвижимого имущества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AutoNum type="arabicParenR"/>
            </a:pP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9859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01625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Приоритет охраны жизни и здоровья 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граждан, общественных организаций (объединений) и религиозных организаций в решении вопросов, касающихся их прав на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землю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Единство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судьбы земельных участков и прочно связанных с ними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объектов</a:t>
            </a: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6) Приоритет сохранения особо ценных земель и земель особо охраняемых территорий.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6452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Платность использования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земли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Деление земель по целевому назначению на категории и дифференцированный подход к установлению правового режима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</a:t>
            </a: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 Разграничение государственной собственности на землю на собственность Российской Федерации, собственность субъектов Российской Федерации и собственность муниципальных образований.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6659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10) Сочетание интересов общества и законных интересов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</a:t>
            </a: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11) Разграничение действия норм гражданского законодательства и норм земельного законодательства в части регулирования отношений по использованию земель.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3327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800" y="276225"/>
            <a:ext cx="10515600" cy="1325563"/>
          </a:xfrm>
        </p:spPr>
        <p:txBody>
          <a:bodyPr>
            <a:normAutofit fontScale="900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1.	</a:t>
            </a: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Земельное право как отрасль российского права</a:t>
            </a:r>
            <a:r>
              <a:rPr lang="ru-RU" sz="36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01788"/>
            <a:ext cx="10515600" cy="5002211"/>
          </a:xfrm>
        </p:spPr>
        <p:txBody>
          <a:bodyPr>
            <a:normAutofit fontScale="92500" lnSpcReduction="10000"/>
          </a:bodyPr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Земельные участки в настоящее время имеют две основные характеристики:</a:t>
            </a:r>
            <a:endParaRPr lang="ru-RU" sz="3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земельные участки как объекты недвижимого имущества, выступающие в качестве объектов гражданских прав и обязанностей, включенные в гражданский оборот;</a:t>
            </a:r>
            <a:endParaRPr lang="ru-RU" sz="3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земельные 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участки как природные объекты, которые описаны человеком как объекты прав, но в то же время которым свойственны такие характеристики, как нерукотворность,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неперемещаемость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неэластичность и др., которые выделяют земельные участки из стандартного перечня </a:t>
            </a:r>
            <a:r>
              <a:rPr lang="ru-R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объектов</a:t>
            </a:r>
            <a:r>
              <a:rPr lang="ru-RU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недвижимого 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имущества.</a:t>
            </a:r>
            <a:endParaRPr lang="ru-RU" sz="3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674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b="1" dirty="0" smtClean="0"/>
              <a:t>Предмет земельного права – </a:t>
            </a:r>
            <a:r>
              <a:rPr lang="ru-RU" dirty="0" smtClean="0"/>
              <a:t>общественные отношения, регулируемые земельным правом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ea typeface="Calibri" panose="020F0502020204030204" pitchFamily="34" charset="0"/>
              </a:rPr>
              <a:t>1. Отношения </a:t>
            </a:r>
            <a:r>
              <a:rPr lang="ru-RU" sz="3600" dirty="0">
                <a:ea typeface="Calibri" panose="020F0502020204030204" pitchFamily="34" charset="0"/>
              </a:rPr>
              <a:t>по предоставлению земельных </a:t>
            </a:r>
            <a:r>
              <a:rPr lang="ru-RU" sz="3600" dirty="0" smtClean="0">
                <a:ea typeface="Calibri" panose="020F0502020204030204" pitchFamily="34" charset="0"/>
              </a:rPr>
              <a:t>участков </a:t>
            </a:r>
          </a:p>
          <a:p>
            <a:pPr marL="0" indent="0">
              <a:buNone/>
            </a:pPr>
            <a:r>
              <a:rPr lang="ru-RU" sz="3600" dirty="0" smtClean="0">
                <a:ea typeface="Calibri" panose="020F0502020204030204" pitchFamily="34" charset="0"/>
              </a:rPr>
              <a:t>2. Отношения </a:t>
            </a:r>
            <a:r>
              <a:rPr lang="ru-RU" sz="3600" dirty="0">
                <a:ea typeface="Calibri" panose="020F0502020204030204" pitchFamily="34" charset="0"/>
              </a:rPr>
              <a:t>по использованию земельных </a:t>
            </a:r>
            <a:r>
              <a:rPr lang="ru-RU" sz="3600" dirty="0" smtClean="0">
                <a:ea typeface="Calibri" panose="020F0502020204030204" pitchFamily="34" charset="0"/>
              </a:rPr>
              <a:t>участков</a:t>
            </a:r>
          </a:p>
          <a:p>
            <a:pPr marL="0" indent="0">
              <a:buNone/>
            </a:pPr>
            <a:r>
              <a:rPr lang="ru-RU" sz="3600" dirty="0" smtClean="0"/>
              <a:t>- в качестве средства производства;</a:t>
            </a:r>
          </a:p>
          <a:p>
            <a:pPr>
              <a:buFontTx/>
              <a:buChar char="-"/>
            </a:pPr>
            <a:r>
              <a:rPr lang="ru-RU" sz="3600" dirty="0" smtClean="0"/>
              <a:t>для строительства</a:t>
            </a:r>
          </a:p>
          <a:p>
            <a:pPr marL="0" indent="0">
              <a:buNone/>
            </a:pPr>
            <a:r>
              <a:rPr lang="ru-RU" sz="3600" dirty="0" smtClean="0"/>
              <a:t>3. </a:t>
            </a:r>
            <a:r>
              <a:rPr lang="ru-RU" sz="3600" dirty="0" smtClean="0">
                <a:ea typeface="Calibri" panose="020F0502020204030204" pitchFamily="34" charset="0"/>
              </a:rPr>
              <a:t>Охрана </a:t>
            </a:r>
            <a:r>
              <a:rPr lang="ru-RU" sz="3600" dirty="0">
                <a:ea typeface="Calibri" panose="020F0502020204030204" pitchFamily="34" charset="0"/>
              </a:rPr>
              <a:t>земельных участков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4808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49580" indent="449580"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земельного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права –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совокупность средств и способов, при помощи которых регулируются земельные отношения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5400" dirty="0" smtClean="0"/>
              <a:t>Императивный метод</a:t>
            </a:r>
          </a:p>
          <a:p>
            <a:pPr algn="just"/>
            <a:endParaRPr lang="ru-RU" sz="5400" dirty="0" smtClean="0"/>
          </a:p>
          <a:p>
            <a:pPr algn="just"/>
            <a:r>
              <a:rPr lang="ru-RU" sz="5400" dirty="0" smtClean="0"/>
              <a:t>Диспозитивный метод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118832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Система земельного права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права:</a:t>
            </a:r>
            <a:endParaRPr lang="ru-RU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 отрасли права </a:t>
            </a:r>
            <a:endParaRPr lang="ru-RU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науки </a:t>
            </a:r>
            <a:endParaRPr lang="ru-RU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учебной 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дисциплины</a:t>
            </a:r>
            <a:endParaRPr lang="ru-RU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69133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Правовые институты Общей части земельного права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вещные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права на землю;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оборот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земельных участков;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земельными ресурсами;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правовая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охрана земель;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ответственность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земельные правонарушения.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7481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Правовые институты Особенной части земельного права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правовой режим земель сельскохозяйственного назначения;</a:t>
            </a:r>
            <a:endParaRPr lang="ru-RU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правовой режим земель населенных пунктов;</a:t>
            </a:r>
            <a:endParaRPr lang="ru-RU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назначения;</a:t>
            </a:r>
            <a:endParaRPr lang="ru-RU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правовой режим земель лесного фонда;</a:t>
            </a:r>
            <a:endParaRPr lang="ru-RU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правовой режим земель водного фонда;</a:t>
            </a:r>
            <a:endParaRPr lang="ru-RU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правовой режим земель особо охраняемых природных территорий;</a:t>
            </a:r>
            <a:endParaRPr lang="ru-RU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правовой режим земель запаса.</a:t>
            </a:r>
            <a:endParaRPr lang="ru-RU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926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Система земельного права как науки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включает в себя три элемента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получение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информации о </a:t>
            </a: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предмете</a:t>
            </a:r>
          </a:p>
          <a:p>
            <a:pPr marL="514350" indent="-514350">
              <a:buAutoNum type="arabicParenR"/>
            </a:pP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исследование предмета</a:t>
            </a:r>
          </a:p>
          <a:p>
            <a:pPr marL="514350" indent="-514350">
              <a:buAutoNum type="arabicParenR"/>
            </a:pP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внедрение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полученных в процессе научно-исследовательской работы результатов.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192078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3.Принципы земельного права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rincipium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portissima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pars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cujuque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rei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4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есть важнейшая часть всего</a:t>
            </a:r>
            <a:endParaRPr lang="ru-RU" sz="4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94748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513</Words>
  <Application>Microsoft Office PowerPoint</Application>
  <PresentationFormat>Широкоэкранный</PresentationFormat>
  <Paragraphs>64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Тема 1. ОБЩИЕ ПОЛОЖЕНИЯ ЗЕМЕЛЬНОГО ПРАВА </vt:lpstr>
      <vt:lpstr>1. Земельное право как отрасль российского права </vt:lpstr>
      <vt:lpstr>Предмет земельного права – общественные отношения, регулируемые земельным правом</vt:lpstr>
      <vt:lpstr>Метод земельного права –совокупность средств и способов, при помощи которых регулируются земельные отношения </vt:lpstr>
      <vt:lpstr>2. Система земельного права </vt:lpstr>
      <vt:lpstr>Правовые институты Общей части земельного права</vt:lpstr>
      <vt:lpstr>Правовые институты Особенной части земельного права</vt:lpstr>
      <vt:lpstr>Система земельного права как науки  включает в себя три элемента</vt:lpstr>
      <vt:lpstr>3.Принципы земельного права </vt:lpstr>
      <vt:lpstr>Принципы права в системе правовых норм: </vt:lpstr>
      <vt:lpstr>Правовые принципы делятся на:</vt:lpstr>
      <vt:lpstr>Отраслевые принципы земельного права</vt:lpstr>
      <vt:lpstr>3) Приоритет охраны жизни и здоровья человека</vt:lpstr>
      <vt:lpstr>7) Платность использования земли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ОБЩИЕ ПОЛОЖЕНИЯ ЗЕМЕЛЬНОГО ПРАВА</dc:title>
  <dc:creator>admin</dc:creator>
  <cp:lastModifiedBy>admin</cp:lastModifiedBy>
  <cp:revision>6</cp:revision>
  <dcterms:created xsi:type="dcterms:W3CDTF">2018-09-03T07:02:29Z</dcterms:created>
  <dcterms:modified xsi:type="dcterms:W3CDTF">2018-09-03T09:11:00Z</dcterms:modified>
</cp:coreProperties>
</file>